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omments/modernComment_234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56"/>
  </p:notesMasterIdLst>
  <p:handoutMasterIdLst>
    <p:handoutMasterId r:id="rId57"/>
  </p:handoutMasterIdLst>
  <p:sldIdLst>
    <p:sldId id="569" r:id="rId2"/>
    <p:sldId id="891" r:id="rId3"/>
    <p:sldId id="560" r:id="rId4"/>
    <p:sldId id="513" r:id="rId5"/>
    <p:sldId id="576" r:id="rId6"/>
    <p:sldId id="574" r:id="rId7"/>
    <p:sldId id="514" r:id="rId8"/>
    <p:sldId id="559" r:id="rId9"/>
    <p:sldId id="577" r:id="rId10"/>
    <p:sldId id="580" r:id="rId11"/>
    <p:sldId id="521" r:id="rId12"/>
    <p:sldId id="553" r:id="rId13"/>
    <p:sldId id="578" r:id="rId14"/>
    <p:sldId id="522" r:id="rId15"/>
    <p:sldId id="523" r:id="rId16"/>
    <p:sldId id="524" r:id="rId17"/>
    <p:sldId id="571" r:id="rId18"/>
    <p:sldId id="525" r:id="rId19"/>
    <p:sldId id="563" r:id="rId20"/>
    <p:sldId id="892" r:id="rId21"/>
    <p:sldId id="893" r:id="rId22"/>
    <p:sldId id="564" r:id="rId23"/>
    <p:sldId id="565" r:id="rId24"/>
    <p:sldId id="585" r:id="rId25"/>
    <p:sldId id="586" r:id="rId26"/>
    <p:sldId id="657" r:id="rId27"/>
    <p:sldId id="610" r:id="rId28"/>
    <p:sldId id="611" r:id="rId29"/>
    <p:sldId id="579" r:id="rId30"/>
    <p:sldId id="527" r:id="rId31"/>
    <p:sldId id="529" r:id="rId32"/>
    <p:sldId id="583" r:id="rId33"/>
    <p:sldId id="561" r:id="rId34"/>
    <p:sldId id="572" r:id="rId35"/>
    <p:sldId id="584" r:id="rId36"/>
    <p:sldId id="570" r:id="rId37"/>
    <p:sldId id="531" r:id="rId38"/>
    <p:sldId id="533" r:id="rId39"/>
    <p:sldId id="656" r:id="rId40"/>
    <p:sldId id="555" r:id="rId41"/>
    <p:sldId id="558" r:id="rId42"/>
    <p:sldId id="886" r:id="rId43"/>
    <p:sldId id="612" r:id="rId44"/>
    <p:sldId id="659" r:id="rId45"/>
    <p:sldId id="887" r:id="rId46"/>
    <p:sldId id="652" r:id="rId47"/>
    <p:sldId id="646" r:id="rId48"/>
    <p:sldId id="670" r:id="rId49"/>
    <p:sldId id="648" r:id="rId50"/>
    <p:sldId id="562" r:id="rId51"/>
    <p:sldId id="888" r:id="rId52"/>
    <p:sldId id="638" r:id="rId53"/>
    <p:sldId id="894" r:id="rId54"/>
    <p:sldId id="895" r:id="rId55"/>
  </p:sldIdLst>
  <p:sldSz cx="12192000" cy="6858000"/>
  <p:notesSz cx="7315200" cy="9601200"/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044BDA-DC99-0E58-2C17-0E2F17542952}" name="George Rudolph" initials="GR" userId="S::10799997@uvu.edu::8b450748-3438-413c-a2ed-0b1d264ed9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48DF6-99CA-4FF5-9A49-B3CCA44CD942}" v="2" dt="2023-04-03T16:09:40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5097" autoAdjust="0"/>
  </p:normalViewPr>
  <p:slideViewPr>
    <p:cSldViewPr>
      <p:cViewPr varScale="1">
        <p:scale>
          <a:sx n="85" d="100"/>
          <a:sy n="85" d="100"/>
        </p:scale>
        <p:origin x="6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23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1F46CA-FBA8-4E5A-BABC-0E982B7B9A6C}" authorId="{D1044BDA-DC99-0E58-2C17-0E2F17542952}" created="2021-12-02T22:50:15.856">
    <pc:sldMkLst xmlns:pc="http://schemas.microsoft.com/office/powerpoint/2013/main/command">
      <pc:docMk/>
      <pc:sldMk cId="0" sldId="564"/>
    </pc:sldMkLst>
    <p188:txBody>
      <a:bodyPr/>
      <a:lstStyle/>
      <a:p>
        <a:r>
          <a:rPr lang="en-US"/>
          <a:t>001 start here 12/7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94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8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N-queens problem at AISpace2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older </a:t>
            </a:r>
            <a:r>
              <a:rPr lang="en-US" dirty="0" err="1"/>
              <a:t>AISpace</a:t>
            </a:r>
            <a:r>
              <a:rPr lang="en-US" dirty="0"/>
              <a:t> used C++ and Java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AISpace2 uses Python, Node.js and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  <a:br>
              <a:rPr lang="en-US" dirty="0"/>
            </a:br>
            <a:r>
              <a:rPr lang="en-US" dirty="0"/>
              <a:t>Can skip if pressed for time.</a:t>
            </a:r>
            <a:br>
              <a:rPr lang="en-US" dirty="0"/>
            </a:br>
            <a:r>
              <a:rPr lang="en-US" dirty="0"/>
              <a:t>Useful for students to explore or giving away too much????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42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Simulator 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1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2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demos.html</a:t>
            </a:r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7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1.wmf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microsoft.com/office/2018/10/relationships/comments" Target="../comments/modernComment_234_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7.wmf"/><Relationship Id="rId12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0.xml"/><Relationship Id="rId10" Type="http://schemas.openxmlformats.org/officeDocument/2006/relationships/image" Target="../media/image17.png"/><Relationship Id="rId4" Type="http://schemas.openxmlformats.org/officeDocument/2006/relationships/tags" Target="../tags/tag9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tags" Target="../tags/tag1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1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8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4470: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181"/>
          <a:stretch>
            <a:fillRect/>
          </a:stretch>
        </p:blipFill>
        <p:spPr bwMode="auto">
          <a:xfrm>
            <a:off x="3124200" y="1676400"/>
            <a:ext cx="5743476" cy="3809518"/>
          </a:xfrm>
          <a:prstGeom prst="rect">
            <a:avLst/>
          </a:prstGeom>
          <a:noFill/>
        </p:spPr>
      </p:pic>
      <p:pic>
        <p:nvPicPr>
          <p:cNvPr id="10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59"/>
          <a:stretch>
            <a:fillRect/>
          </a:stretch>
        </p:blipFill>
        <p:spPr bwMode="auto">
          <a:xfrm flipH="1">
            <a:off x="9879609" y="2007633"/>
            <a:ext cx="2312391" cy="3478285"/>
          </a:xfrm>
          <a:prstGeom prst="rect">
            <a:avLst/>
          </a:prstGeom>
          <a:noFill/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F379B654-B930-4D64-ABB4-93E828B33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09046"/>
            <a:ext cx="115062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</a:t>
            </a:r>
            <a:r>
              <a:rPr lang="en-US" sz="2400">
                <a:latin typeface="Calibri"/>
                <a:cs typeface="Calibri"/>
              </a:rPr>
              <a:t>: Imtiaz Parvez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Utah Valley University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[Adapted from slides by George Rudolph,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Sergey Levine, ai.berkeley.edu]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3-Color Problem Graph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7594600" cy="4729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CSP</a:t>
            </a:r>
          </a:p>
          <a:p>
            <a:pPr lvl="1"/>
            <a:r>
              <a:rPr lang="en-US" dirty="0"/>
              <a:t>each constraint relates (at most) two variables</a:t>
            </a:r>
          </a:p>
          <a:p>
            <a:r>
              <a:rPr lang="en-US" dirty="0"/>
              <a:t>Binary constraint graph</a:t>
            </a:r>
          </a:p>
          <a:p>
            <a:pPr lvl="1"/>
            <a:r>
              <a:rPr lang="en-US" dirty="0"/>
              <a:t>nodes are variables</a:t>
            </a:r>
          </a:p>
          <a:p>
            <a:pPr lvl="1"/>
            <a:r>
              <a:rPr lang="en-US" dirty="0"/>
              <a:t>arcs show constraints</a:t>
            </a:r>
          </a:p>
          <a:p>
            <a:r>
              <a:rPr lang="en-US" dirty="0"/>
              <a:t>General-purpose CSP algorithms </a:t>
            </a:r>
          </a:p>
          <a:p>
            <a:pPr lvl="1"/>
            <a:r>
              <a:rPr lang="en-US" dirty="0"/>
              <a:t>use graph structure to speed up search</a:t>
            </a:r>
          </a:p>
          <a:p>
            <a:pPr lvl="1"/>
            <a:r>
              <a:rPr lang="en-US" dirty="0"/>
              <a:t>Example: Tasmania is an independent subproblem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97723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245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Cryptarithmetic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1"/>
                <a:ext cx="4876800" cy="4525963"/>
              </a:xfrm>
            </p:spPr>
            <p:txBody>
              <a:bodyPr/>
              <a:lstStyle/>
              <a:p>
                <a:pPr eaLnBrk="1" hangingPunct="1"/>
                <a:r>
                  <a:rPr lang="en-US" sz="2800" dirty="0"/>
                  <a:t>Variables:</a:t>
                </a:r>
              </a:p>
              <a:p>
                <a:pPr eaLnBrk="1" hangingPunct="1"/>
                <a:endParaRPr lang="en-US" sz="2800" dirty="0"/>
              </a:p>
              <a:p>
                <a:pPr eaLnBrk="1" hangingPunct="1"/>
                <a:r>
                  <a:rPr lang="en-US" sz="2800" dirty="0"/>
                  <a:t>Domains:</a:t>
                </a:r>
              </a:p>
              <a:p>
                <a:pPr eaLnBrk="1" hangingPunct="1"/>
                <a:endParaRPr lang="en-US" sz="2800" dirty="0"/>
              </a:p>
              <a:p>
                <a:pPr eaLnBrk="1" hangingPunct="1"/>
                <a:r>
                  <a:rPr lang="en-US" sz="2800" dirty="0"/>
                  <a:t>Constraints (green boxes):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𝑎𝑙𝑙𝑑𝑖𝑓𝐹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4876800" cy="4525963"/>
              </a:xfrm>
              <a:blipFill>
                <a:blip r:embed="rId5"/>
                <a:stretch>
                  <a:fillRect l="-2125" t="-1348" b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 l="2014" t="2845"/>
          <a:stretch>
            <a:fillRect/>
          </a:stretch>
        </p:blipFill>
        <p:spPr bwMode="auto">
          <a:xfrm>
            <a:off x="6069106" y="1864659"/>
            <a:ext cx="1703294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01714" y="3238501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Dan\Dropbox\Office\CS 188\Ketrina Art\CSPs\Cryptarithmetic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58200" y="1295400"/>
            <a:ext cx="3378200" cy="21852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1FB70-14AA-4C53-9921-A6B543CC5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4288" y="3616326"/>
            <a:ext cx="4656223" cy="29491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295400"/>
            <a:ext cx="5410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82EA09-A065-45B0-881B-336641BAF10A}"/>
              </a:ext>
            </a:extLst>
          </p:cNvPr>
          <p:cNvGrpSpPr/>
          <p:nvPr/>
        </p:nvGrpSpPr>
        <p:grpSpPr>
          <a:xfrm>
            <a:off x="838200" y="1583759"/>
            <a:ext cx="4584699" cy="4800600"/>
            <a:chOff x="1282701" y="1503959"/>
            <a:chExt cx="4584699" cy="4800600"/>
          </a:xfrm>
        </p:grpSpPr>
        <p:pic>
          <p:nvPicPr>
            <p:cNvPr id="12291" name="Picture 2" descr="C:\Documents and Settings\Administrator\My Documents\My Pictures\Sudoku_Board_Fig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82701" y="2227859"/>
              <a:ext cx="4051300" cy="407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49"/>
            <p:cNvGrpSpPr>
              <a:grpSpLocks/>
            </p:cNvGrpSpPr>
            <p:nvPr/>
          </p:nvGrpSpPr>
          <p:grpSpPr bwMode="auto">
            <a:xfrm>
              <a:off x="1752600" y="1503959"/>
              <a:ext cx="2743200" cy="1144588"/>
              <a:chOff x="838200" y="1600200"/>
              <a:chExt cx="2743200" cy="114379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209800" y="1600200"/>
                <a:ext cx="457200" cy="3807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" name="Straight Connector 7"/>
              <p:cNvCxnSpPr>
                <a:stCxn id="6" idx="2"/>
              </p:cNvCxnSpPr>
              <p:nvPr/>
            </p:nvCxnSpPr>
            <p:spPr>
              <a:xfrm rot="5400000">
                <a:off x="1257564" y="1561571"/>
                <a:ext cx="761471" cy="1600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6" idx="2"/>
              </p:cNvCxnSpPr>
              <p:nvPr/>
            </p:nvCxnSpPr>
            <p:spPr>
              <a:xfrm rot="5400000">
                <a:off x="1448064" y="1752071"/>
                <a:ext cx="761471" cy="1219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2"/>
              </p:cNvCxnSpPr>
              <p:nvPr/>
            </p:nvCxnSpPr>
            <p:spPr>
              <a:xfrm rot="5400000">
                <a:off x="1638564" y="1942571"/>
                <a:ext cx="761471" cy="838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6" idx="2"/>
              </p:cNvCxnSpPr>
              <p:nvPr/>
            </p:nvCxnSpPr>
            <p:spPr>
              <a:xfrm rot="5400000">
                <a:off x="1829064" y="2133071"/>
                <a:ext cx="761471" cy="457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6" idx="2"/>
              </p:cNvCxnSpPr>
              <p:nvPr/>
            </p:nvCxnSpPr>
            <p:spPr>
              <a:xfrm rot="5400000">
                <a:off x="2057665" y="2361670"/>
                <a:ext cx="761471" cy="31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6" idx="2"/>
              </p:cNvCxnSpPr>
              <p:nvPr/>
            </p:nvCxnSpPr>
            <p:spPr>
              <a:xfrm rot="16200000" flipH="1">
                <a:off x="2438664" y="1980671"/>
                <a:ext cx="761471" cy="762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6" idx="2"/>
              </p:cNvCxnSpPr>
              <p:nvPr/>
            </p:nvCxnSpPr>
            <p:spPr>
              <a:xfrm rot="16200000" flipH="1">
                <a:off x="2629164" y="1790171"/>
                <a:ext cx="761471" cy="1143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50"/>
            <p:cNvGrpSpPr>
              <a:grpSpLocks/>
            </p:cNvGrpSpPr>
            <p:nvPr/>
          </p:nvGrpSpPr>
          <p:grpSpPr bwMode="auto">
            <a:xfrm>
              <a:off x="4951413" y="3104158"/>
              <a:ext cx="915987" cy="2819400"/>
              <a:chOff x="4037806" y="3200400"/>
              <a:chExt cx="915194" cy="2819400"/>
            </a:xfrm>
          </p:grpSpPr>
          <p:sp>
            <p:nvSpPr>
              <p:cNvPr id="21" name="Rectangle 20"/>
              <p:cNvSpPr/>
              <p:nvPr/>
            </p:nvSpPr>
            <p:spPr>
              <a:xfrm rot="5400000">
                <a:off x="4534065" y="4229265"/>
                <a:ext cx="457200" cy="3806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Connector 22"/>
              <p:cNvCxnSpPr>
                <a:stCxn id="21" idx="2"/>
              </p:cNvCxnSpPr>
              <p:nvPr/>
            </p:nvCxnSpPr>
            <p:spPr>
              <a:xfrm rot="10800000">
                <a:off x="4037806" y="3200400"/>
                <a:ext cx="534524" cy="1219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1" idx="2"/>
              </p:cNvCxnSpPr>
              <p:nvPr/>
            </p:nvCxnSpPr>
            <p:spPr>
              <a:xfrm rot="10800000">
                <a:off x="4037806" y="3581400"/>
                <a:ext cx="534524" cy="838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</p:cNvCxnSpPr>
              <p:nvPr/>
            </p:nvCxnSpPr>
            <p:spPr>
              <a:xfrm rot="10800000">
                <a:off x="4037806" y="3962400"/>
                <a:ext cx="534524" cy="457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</p:cNvCxnSpPr>
              <p:nvPr/>
            </p:nvCxnSpPr>
            <p:spPr>
              <a:xfrm rot="10800000" flipV="1">
                <a:off x="4037806" y="4419600"/>
                <a:ext cx="534524" cy="1600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1" idx="2"/>
              </p:cNvCxnSpPr>
              <p:nvPr/>
            </p:nvCxnSpPr>
            <p:spPr>
              <a:xfrm flipH="1">
                <a:off x="4037806" y="4419600"/>
                <a:ext cx="534524" cy="762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1" idx="2"/>
              </p:cNvCxnSpPr>
              <p:nvPr/>
            </p:nvCxnSpPr>
            <p:spPr>
              <a:xfrm rot="10800000" flipV="1">
                <a:off x="4037806" y="4419600"/>
                <a:ext cx="534524" cy="1219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48"/>
            <p:cNvGrpSpPr>
              <a:grpSpLocks/>
            </p:cNvGrpSpPr>
            <p:nvPr/>
          </p:nvGrpSpPr>
          <p:grpSpPr bwMode="auto">
            <a:xfrm>
              <a:off x="4191000" y="1580158"/>
              <a:ext cx="1524000" cy="1828800"/>
              <a:chOff x="3276600" y="1676400"/>
              <a:chExt cx="1524000" cy="1828800"/>
            </a:xfrm>
          </p:grpSpPr>
          <p:sp>
            <p:nvSpPr>
              <p:cNvPr id="33" name="Rectangle 32"/>
              <p:cNvSpPr/>
              <p:nvPr/>
            </p:nvSpPr>
            <p:spPr>
              <a:xfrm rot="5400000">
                <a:off x="4419600" y="1676400"/>
                <a:ext cx="381000" cy="381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4" name="Straight Connector 33"/>
              <p:cNvCxnSpPr>
                <a:stCxn id="33" idx="3"/>
              </p:cNvCxnSpPr>
              <p:nvPr/>
            </p:nvCxnSpPr>
            <p:spPr>
              <a:xfrm rot="5400000">
                <a:off x="3600450" y="1733550"/>
                <a:ext cx="685800" cy="1333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10800000" flipV="1">
                <a:off x="3581400" y="2057400"/>
                <a:ext cx="1028700" cy="685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0800000" flipV="1">
                <a:off x="3276600" y="2057400"/>
                <a:ext cx="1333500" cy="10668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3600450" y="2114550"/>
                <a:ext cx="1066800" cy="952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3829050" y="2266950"/>
                <a:ext cx="990600" cy="571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3429000" y="2362200"/>
                <a:ext cx="1371600" cy="9144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5400000">
                <a:off x="3600450" y="2495550"/>
                <a:ext cx="1447800" cy="571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6"/>
            <a:ext cx="282339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5" y="3784005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6" y="4718446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4" y="5175646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7316459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Varieties of CSPs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0"/>
                <a:ext cx="8356600" cy="47291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Discrete Variables</a:t>
                </a:r>
              </a:p>
              <a:p>
                <a:pPr lvl="1"/>
                <a:r>
                  <a:rPr lang="en-US" dirty="0"/>
                  <a:t>Finite domains</a:t>
                </a:r>
              </a:p>
              <a:p>
                <a:pPr lvl="2"/>
                <a:r>
                  <a:rPr lang="en-US" dirty="0"/>
                  <a:t>Size d means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complete assignments</a:t>
                </a:r>
              </a:p>
              <a:p>
                <a:pPr lvl="2"/>
                <a:r>
                  <a:rPr lang="en-US" dirty="0"/>
                  <a:t>Boolean CSPs, including Boolean</a:t>
                </a:r>
              </a:p>
              <a:p>
                <a:pPr lvl="1"/>
                <a:r>
                  <a:rPr lang="en-US" dirty="0"/>
                  <a:t>Infinite domains w/ integers, strings,…</a:t>
                </a:r>
              </a:p>
              <a:p>
                <a:pPr lvl="2"/>
                <a:r>
                  <a:rPr lang="en-US" dirty="0"/>
                  <a:t>job scheduling, variables are start/end times for each job</a:t>
                </a:r>
              </a:p>
              <a:p>
                <a:pPr lvl="2"/>
                <a:r>
                  <a:rPr lang="en-US" dirty="0"/>
                  <a:t>Linear constraints are polynomial-time solvable</a:t>
                </a:r>
              </a:p>
              <a:p>
                <a:pPr lvl="2"/>
                <a:r>
                  <a:rPr lang="en-US" dirty="0"/>
                  <a:t>nonlinear constraints are undecidable/intractable</a:t>
                </a:r>
              </a:p>
              <a:p>
                <a:r>
                  <a:rPr lang="en-US" dirty="0"/>
                  <a:t>Continuous variables</a:t>
                </a:r>
              </a:p>
              <a:p>
                <a:pPr lvl="1"/>
                <a:r>
                  <a:rPr lang="en-US" dirty="0"/>
                  <a:t>start/end times for Hubble Telescope observations</a:t>
                </a:r>
              </a:p>
              <a:p>
                <a:pPr lvl="1"/>
                <a:r>
                  <a:rPr lang="en-US" dirty="0"/>
                  <a:t>Linear constraints solvable in polynomial time by Linear Programming (optimization)</a:t>
                </a:r>
              </a:p>
              <a:p>
                <a:pPr lvl="2"/>
                <a:r>
                  <a:rPr lang="en-US" dirty="0"/>
                  <a:t>Constraints are linear equalities or inequalities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0"/>
                <a:ext cx="8356600" cy="4729163"/>
              </a:xfrm>
              <a:blipFill>
                <a:blip r:embed="rId2"/>
                <a:stretch>
                  <a:fillRect l="-1240" t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3" cstate="print"/>
          <a:srcRect r="67721"/>
          <a:stretch>
            <a:fillRect/>
          </a:stretch>
        </p:blipFill>
        <p:spPr bwMode="auto">
          <a:xfrm>
            <a:off x="8686800" y="1364304"/>
            <a:ext cx="2819400" cy="2369496"/>
          </a:xfrm>
          <a:prstGeom prst="rect">
            <a:avLst/>
          </a:prstGeom>
          <a:noFill/>
        </p:spPr>
      </p:pic>
      <p:pic>
        <p:nvPicPr>
          <p:cNvPr id="6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3" cstate="print"/>
          <a:srcRect l="66619"/>
          <a:stretch>
            <a:fillRect/>
          </a:stretch>
        </p:blipFill>
        <p:spPr bwMode="auto">
          <a:xfrm>
            <a:off x="8534400" y="3802704"/>
            <a:ext cx="2915629" cy="2369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Absolute Constraints vs Preferences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300" dirty="0"/>
              <a:t>Unary constraints involve a single variable (equivalent to reducing domains), for example: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Binary constraints involve pairs of variables: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300" dirty="0"/>
              <a:t>Higher-order constraints involve 3 or more variables: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cryptarithmetic column constraints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Multivariable logic clauses (3-SAT or n-SAT)</a:t>
            </a:r>
            <a:br>
              <a:rPr lang="en-US" sz="2000" dirty="0"/>
            </a:b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Preferences/soft constraints: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Example: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representable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We represent these with Bayes Nets, fuzzy logic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Ignore them in our CSPs of interest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524000" y="2254863"/>
            <a:ext cx="1665614" cy="277894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71449" y="2947672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45182" y="1600200"/>
            <a:ext cx="495268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Scheduling problems: when can we all meet?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which class is offered when and where?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Assignment problems: who teaches what class?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 descr="C:\Users\Dan\Dropbox\Office\CS 188\Ketrina Art\CSPs\RealCSP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2936898"/>
            <a:ext cx="6248400" cy="2778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pic>
        <p:nvPicPr>
          <p:cNvPr id="5" name="Picture 2" descr="C:\Users\Dan\Dropbox\Office\CS 188\Ketrina Art\CSPs\CSPs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613" y="1524000"/>
            <a:ext cx="8866187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Standard Formulation of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397000"/>
            <a:ext cx="7169549" cy="4729163"/>
          </a:xfrm>
        </p:spPr>
        <p:txBody>
          <a:bodyPr>
            <a:normAutofit/>
          </a:bodyPr>
          <a:lstStyle/>
          <a:p>
            <a:r>
              <a:rPr lang="en-US" dirty="0"/>
              <a:t>States defined by the values assigned so far: partial assignments</a:t>
            </a:r>
          </a:p>
          <a:p>
            <a:pPr lvl="1"/>
            <a:r>
              <a:rPr lang="en-US" dirty="0"/>
              <a:t>Initial state: the empty assignment, {}</a:t>
            </a:r>
          </a:p>
          <a:p>
            <a:pPr lvl="1"/>
            <a:r>
              <a:rPr lang="en-US" dirty="0"/>
              <a:t>Successor function: assign a value to an unassigned variable</a:t>
            </a:r>
          </a:p>
          <a:p>
            <a:pPr lvl="1"/>
            <a:r>
              <a:rPr lang="en-US" dirty="0"/>
              <a:t>Goal test: the current assignment is complete and satisfies all constraints</a:t>
            </a:r>
          </a:p>
        </p:txBody>
      </p:sp>
      <p:pic>
        <p:nvPicPr>
          <p:cNvPr id="13316" name="Picture 4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5949" y="1544637"/>
            <a:ext cx="4184428" cy="325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Constraint Propagation: Inference in CSPs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106204"/>
            <a:ext cx="11379200" cy="348969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Forward checking propagates information from assigned to unassigned variables, but doesn't provide early detection for all failures:</a:t>
            </a:r>
          </a:p>
          <a:p>
            <a:pPr lvl="1"/>
            <a:r>
              <a:rPr lang="en-US" dirty="0"/>
              <a:t>NT and SA cannot both be blue!</a:t>
            </a:r>
          </a:p>
          <a:p>
            <a:r>
              <a:rPr lang="en-US" dirty="0"/>
              <a:t>Why didn’t we detect this yet?</a:t>
            </a:r>
          </a:p>
          <a:p>
            <a:r>
              <a:rPr lang="en-US" dirty="0"/>
              <a:t>Solution: Constraint propagation</a:t>
            </a:r>
          </a:p>
          <a:p>
            <a:pPr lvl="1"/>
            <a:r>
              <a:rPr lang="en-US" dirty="0"/>
              <a:t> reason from constraint to constraint</a:t>
            </a:r>
          </a:p>
          <a:p>
            <a:pPr lvl="1"/>
            <a:r>
              <a:rPr lang="en-US" dirty="0"/>
              <a:t>A form of logical inference</a:t>
            </a:r>
          </a:p>
          <a:p>
            <a:pPr lvl="1"/>
            <a:r>
              <a:rPr lang="en-US" dirty="0"/>
              <a:t>Enables filtering out values that are inconsistent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191000" y="1183014"/>
            <a:ext cx="6373906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0C640E-E03C-4C20-B871-D712342A8759}"/>
              </a:ext>
            </a:extLst>
          </p:cNvPr>
          <p:cNvGrpSpPr/>
          <p:nvPr/>
        </p:nvGrpSpPr>
        <p:grpSpPr>
          <a:xfrm>
            <a:off x="812800" y="1524000"/>
            <a:ext cx="1770530" cy="1498301"/>
            <a:chOff x="1219200" y="2667000"/>
            <a:chExt cx="1770530" cy="1498301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53061" t="470" r="31633" b="65372"/>
            <a:stretch>
              <a:fillRect/>
            </a:stretch>
          </p:blipFill>
          <p:spPr bwMode="auto">
            <a:xfrm>
              <a:off x="1219200" y="2667000"/>
              <a:ext cx="1752600" cy="1498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 Box 23"/>
            <p:cNvSpPr txBox="1">
              <a:spLocks noChangeArrowheads="1"/>
            </p:cNvSpPr>
            <p:nvPr/>
          </p:nvSpPr>
          <p:spPr bwMode="auto">
            <a:xfrm>
              <a:off x="1312862" y="3146752"/>
              <a:ext cx="5921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WA</a:t>
              </a:r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1905000" y="3257550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SA</a:t>
              </a:r>
            </a:p>
          </p:txBody>
        </p:sp>
        <p:sp>
          <p:nvSpPr>
            <p:cNvPr id="44" name="Text Box 25"/>
            <p:cNvSpPr txBox="1">
              <a:spLocks noChangeArrowheads="1"/>
            </p:cNvSpPr>
            <p:nvPr/>
          </p:nvSpPr>
          <p:spPr bwMode="auto">
            <a:xfrm>
              <a:off x="1828800" y="2918152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NT</a:t>
              </a:r>
            </a:p>
          </p:txBody>
        </p:sp>
        <p:sp>
          <p:nvSpPr>
            <p:cNvPr id="45" name="Text Box 26"/>
            <p:cNvSpPr txBox="1">
              <a:spLocks noChangeArrowheads="1"/>
            </p:cNvSpPr>
            <p:nvPr/>
          </p:nvSpPr>
          <p:spPr bwMode="auto">
            <a:xfrm>
              <a:off x="2286000" y="2994352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Q</a:t>
              </a:r>
            </a:p>
          </p:txBody>
        </p:sp>
        <p:sp>
          <p:nvSpPr>
            <p:cNvPr id="46" name="Text Box 27"/>
            <p:cNvSpPr txBox="1">
              <a:spLocks noChangeArrowheads="1"/>
            </p:cNvSpPr>
            <p:nvPr/>
          </p:nvSpPr>
          <p:spPr bwMode="auto">
            <a:xfrm>
              <a:off x="2362200" y="3402105"/>
              <a:ext cx="6223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>
                  <a:latin typeface="Calibri" pitchFamily="34" charset="0"/>
                </a:rPr>
                <a:t>NSW</a:t>
              </a:r>
            </a:p>
          </p:txBody>
        </p:sp>
        <p:sp>
          <p:nvSpPr>
            <p:cNvPr id="47" name="Text Box 28"/>
            <p:cNvSpPr txBox="1">
              <a:spLocks noChangeArrowheads="1"/>
            </p:cNvSpPr>
            <p:nvPr/>
          </p:nvSpPr>
          <p:spPr bwMode="auto">
            <a:xfrm>
              <a:off x="2367430" y="3639812"/>
              <a:ext cx="6223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V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1524027"/>
            <a:ext cx="4330700" cy="3229518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Constraint Satisfaction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994400" cy="5232400"/>
          </a:xfrm>
        </p:spPr>
        <p:txBody>
          <a:bodyPr>
            <a:normAutofit/>
          </a:bodyPr>
          <a:lstStyle/>
          <a:p>
            <a:r>
              <a:rPr lang="en-US" dirty="0"/>
              <a:t>Find solution that satisfies multiple constraints</a:t>
            </a:r>
          </a:p>
          <a:p>
            <a:r>
              <a:rPr lang="en-US" dirty="0"/>
              <a:t>Not just for finding a sequential plan</a:t>
            </a:r>
          </a:p>
        </p:txBody>
      </p:sp>
    </p:spTree>
    <p:extLst>
      <p:ext uri="{BB962C8B-B14F-4D97-AF65-F5344CB8AC3E}">
        <p14:creationId xmlns:p14="http://schemas.microsoft.com/office/powerpoint/2010/main" val="422433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Constraint Propagation: Inference in CSPs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/>
          </a:bodyPr>
          <a:lstStyle/>
          <a:p>
            <a:r>
              <a:rPr lang="en-US" dirty="0"/>
              <a:t>Standard search makes progress by expanding a node to visit successors</a:t>
            </a:r>
          </a:p>
          <a:p>
            <a:r>
              <a:rPr lang="en-US" dirty="0"/>
              <a:t>A CSP problem has choices</a:t>
            </a:r>
          </a:p>
          <a:p>
            <a:pPr lvl="1"/>
            <a:r>
              <a:rPr lang="en-US" dirty="0"/>
              <a:t>Generate successors by assigning an unassigned variable, or</a:t>
            </a:r>
          </a:p>
          <a:p>
            <a:pPr lvl="1"/>
            <a:r>
              <a:rPr lang="en-US" dirty="0"/>
              <a:t>Use inference by constraint propagation</a:t>
            </a:r>
          </a:p>
        </p:txBody>
      </p:sp>
    </p:spTree>
    <p:extLst>
      <p:ext uri="{BB962C8B-B14F-4D97-AF65-F5344CB8AC3E}">
        <p14:creationId xmlns:p14="http://schemas.microsoft.com/office/powerpoint/2010/main" val="1207741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constraints to reduce the number of legal values for one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#1 may trigger a reduction of choices in another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#2 until no more reductions are possible</a:t>
            </a:r>
          </a:p>
        </p:txBody>
      </p:sp>
    </p:spTree>
    <p:extLst>
      <p:ext uri="{BB962C8B-B14F-4D97-AF65-F5344CB8AC3E}">
        <p14:creationId xmlns:p14="http://schemas.microsoft.com/office/powerpoint/2010/main" val="3062116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0"/>
            <a:ext cx="3200400" cy="461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4" cstate="print"/>
          <a:srcRect l="240" t="44061" r="14766" b="29301"/>
          <a:stretch>
            <a:fillRect/>
          </a:stretch>
        </p:blipFill>
        <p:spPr bwMode="auto">
          <a:xfrm>
            <a:off x="4016188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4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Dan\Dropbox\Office\CS 188\Ketrina Art\CSPs\ArcConsistenc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9469" y="3810000"/>
            <a:ext cx="4200131" cy="1747370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2" y="2698376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0" y="28003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0" y="24697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0" y="25459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5" y="29449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0" y="3200401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8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8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8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0"/>
            <a:ext cx="1905000" cy="1200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2" y="2873188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0" y="29493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0" y="26445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0" y="271182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1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0" y="3348318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590800" y="5638800"/>
                <a:ext cx="8229600" cy="838200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/>
                  <a:t>Runtime: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can be reduced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000" dirty="0"/>
                  <a:t>… but detecting all possible future problems is NP-hard</a:t>
                </a:r>
              </a:p>
            </p:txBody>
          </p:sp>
        </mc:Choice>
        <mc:Fallback xmlns="">
          <p:sp>
            <p:nvSpPr>
              <p:cNvPr id="30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800" y="5638800"/>
                <a:ext cx="8229600" cy="838200"/>
              </a:xfrm>
              <a:blipFill>
                <a:blip r:embed="rId3"/>
                <a:stretch>
                  <a:fillRect l="-667" t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340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224284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00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8585200" cy="4729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Increasing degrees of consistency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1-Consistency (Node Consistency): Each single node’s domain has a value which meets that node’s unary constraints</a:t>
            </a:r>
          </a:p>
          <a:p>
            <a:pPr lvl="1"/>
            <a:r>
              <a:rPr lang="en-US" dirty="0"/>
              <a:t>2-Consistency (Arc Consistency): For each pair of nodes, any consistent assignment to one can be extended to the other</a:t>
            </a:r>
          </a:p>
          <a:p>
            <a:pPr lvl="1"/>
            <a:r>
              <a:rPr lang="en-US" dirty="0"/>
              <a:t>K-Consistency: For each k nodes, any consistent assignment to k-1 can be extended to the kth node.</a:t>
            </a:r>
          </a:p>
          <a:p>
            <a:r>
              <a:rPr lang="en-US" dirty="0"/>
              <a:t>Higher k more expensive to compute</a:t>
            </a:r>
          </a:p>
          <a:p>
            <a:r>
              <a:rPr lang="en-US" dirty="0"/>
              <a:t>k=2 case is arc consistency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855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Strong k-consistency:</a:t>
            </a:r>
          </a:p>
          <a:p>
            <a:pPr lvl="1"/>
            <a:r>
              <a:rPr lang="en-US" dirty="0"/>
              <a:t>k-consistent and k-1, k-2, … 1 consistent</a:t>
            </a:r>
          </a:p>
          <a:p>
            <a:r>
              <a:rPr lang="en-US" dirty="0"/>
              <a:t>Claim: strong n-consistency means we can solve without backtracking!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Choose any assignment to any variable</a:t>
            </a:r>
          </a:p>
          <a:p>
            <a:pPr lvl="1"/>
            <a:r>
              <a:rPr lang="en-US" dirty="0"/>
              <a:t>Choose a new variable</a:t>
            </a:r>
          </a:p>
          <a:p>
            <a:pPr lvl="1"/>
            <a:r>
              <a:rPr lang="en-US" dirty="0"/>
              <a:t>By 2-consistency, there is a choice consistent with the first</a:t>
            </a:r>
          </a:p>
          <a:p>
            <a:pPr lvl="1"/>
            <a:r>
              <a:rPr lang="en-US" dirty="0"/>
              <a:t>Choose a new variable</a:t>
            </a:r>
          </a:p>
          <a:p>
            <a:pPr lvl="1"/>
            <a:r>
              <a:rPr lang="en-US" dirty="0"/>
              <a:t>By 3-consistency, there is a choice consistent with the first 2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Lots of middle ground between arc consistency and n-consistency!</a:t>
            </a:r>
          </a:p>
          <a:p>
            <a:pPr lvl="1"/>
            <a:r>
              <a:rPr lang="en-US" dirty="0"/>
              <a:t>k=3 is “path consistency”</a:t>
            </a:r>
          </a:p>
        </p:txBody>
      </p:sp>
    </p:spTree>
    <p:extLst>
      <p:ext uri="{BB962C8B-B14F-4D97-AF65-F5344CB8AC3E}">
        <p14:creationId xmlns:p14="http://schemas.microsoft.com/office/powerpoint/2010/main" val="24515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752600"/>
            <a:ext cx="7315200" cy="4278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</a:t>
            </a:r>
          </a:p>
          <a:p>
            <a:pPr lvl="1"/>
            <a:r>
              <a:rPr lang="en-US" sz="2000" dirty="0"/>
              <a:t>a single agent</a:t>
            </a:r>
          </a:p>
          <a:p>
            <a:pPr lvl="1"/>
            <a:r>
              <a:rPr lang="en-US" sz="2000" dirty="0"/>
              <a:t>deterministic actions</a:t>
            </a:r>
          </a:p>
          <a:p>
            <a:pPr lvl="1"/>
            <a:r>
              <a:rPr lang="en-US" sz="2000" dirty="0"/>
              <a:t>fully observed state</a:t>
            </a:r>
          </a:p>
          <a:p>
            <a:pPr lvl="1"/>
            <a:r>
              <a:rPr lang="en-US" sz="2000" dirty="0"/>
              <a:t>discrete state space</a:t>
            </a:r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Identification</a:t>
            </a:r>
            <a:r>
              <a:rPr lang="en-US" sz="2400" dirty="0"/>
              <a:t>: assign values to variables</a:t>
            </a:r>
          </a:p>
          <a:p>
            <a:pPr lvl="1" eaLnBrk="1" hangingPunct="1"/>
            <a:r>
              <a:rPr lang="en-US" sz="2000" dirty="0"/>
              <a:t>The goal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r>
              <a:rPr lang="en-US" sz="2400" dirty="0"/>
              <a:t>CSPs are a specialized class of </a:t>
            </a:r>
            <a:r>
              <a:rPr lang="en-US" sz="2400" dirty="0">
                <a:solidFill>
                  <a:srgbClr val="FF0000"/>
                </a:solidFill>
              </a:rPr>
              <a:t>identification</a:t>
            </a:r>
            <a:r>
              <a:rPr lang="en-US" sz="2400" dirty="0"/>
              <a:t> problems</a:t>
            </a:r>
          </a:p>
        </p:txBody>
      </p:sp>
      <p:pic>
        <p:nvPicPr>
          <p:cNvPr id="11266" name="Picture 2" descr="C:\Users\Dan\Dropbox\Office\CS 188\Ketrina Art\CSPs\IdentificationVsPlanning.png"/>
          <p:cNvPicPr>
            <a:picLocks noChangeAspect="1" noChangeArrowheads="1"/>
          </p:cNvPicPr>
          <p:nvPr/>
        </p:nvPicPr>
        <p:blipFill>
          <a:blip r:embed="rId2" cstate="print"/>
          <a:srcRect r="52500" b="34000"/>
          <a:stretch>
            <a:fillRect/>
          </a:stretch>
        </p:blipFill>
        <p:spPr bwMode="auto">
          <a:xfrm>
            <a:off x="7620000" y="3809999"/>
            <a:ext cx="3071092" cy="2667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7162800" y="1981200"/>
            <a:ext cx="3352800" cy="2209800"/>
            <a:chOff x="7467600" y="4343400"/>
            <a:chExt cx="3352800" cy="2209800"/>
          </a:xfrm>
        </p:grpSpPr>
        <p:pic>
          <p:nvPicPr>
            <p:cNvPr id="6" name="Picture 2" descr="C:\Users\Dan\Dropbox\Office\CS 188\Ketrina Art\CSPs\IdentificationVsPlanni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0" t="42000"/>
            <a:stretch>
              <a:fillRect/>
            </a:stretch>
          </p:blipFill>
          <p:spPr bwMode="auto">
            <a:xfrm>
              <a:off x="7467600" y="4343400"/>
              <a:ext cx="3352800" cy="2209800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Backtracking search </a:t>
            </a:r>
            <a:r>
              <a:rPr lang="en-US" sz="2400" dirty="0"/>
              <a:t>is the basic </a:t>
            </a:r>
            <a:r>
              <a:rPr lang="en-US" sz="2400" dirty="0">
                <a:solidFill>
                  <a:srgbClr val="FF0000"/>
                </a:solidFill>
              </a:rPr>
              <a:t>uninformed algorithm </a:t>
            </a:r>
            <a:r>
              <a:rPr lang="en-US" sz="2400" dirty="0"/>
              <a:t>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Consider only values which do not conflict with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0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0" y="1474413"/>
            <a:ext cx="3846420" cy="20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8" y="1474413"/>
            <a:ext cx="4534647" cy="33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1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  <p:extLst>
      <p:ext uri="{BB962C8B-B14F-4D97-AF65-F5344CB8AC3E}">
        <p14:creationId xmlns:p14="http://schemas.microsoft.com/office/powerpoint/2010/main" val="235847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eaLnBrk="1" hangingPunct="1"/>
            <a:r>
              <a:rPr lang="en-US" sz="2800" dirty="0"/>
              <a:t>Filtering: Can we detect inevitable failure early?</a:t>
            </a: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 l="50625" t="52500" r="2500" b="2500"/>
          <a:stretch>
            <a:fillRect/>
          </a:stretch>
        </p:blipFill>
        <p:spPr bwMode="auto">
          <a:xfrm>
            <a:off x="7924800" y="1828800"/>
            <a:ext cx="4114800" cy="29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pic>
        <p:nvPicPr>
          <p:cNvPr id="8194" name="Picture 2" descr="C:\Users\Dan\Dropbox\Office\CS 188\Ketrina Art\CSPs\Filte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237412" cy="405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283230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pic>
        <p:nvPicPr>
          <p:cNvPr id="7170" name="Picture 2" descr="C:\Users\Dan\Dropbox\Office\CS 188\Ketrina Art\CSPs\Orde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10218738" cy="4905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values left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lvl="1"/>
            <a:r>
              <a:rPr lang="en-US" sz="2400" dirty="0"/>
              <a:t>Also called “most constrained variable”</a:t>
            </a:r>
          </a:p>
          <a:p>
            <a:pPr lvl="1"/>
            <a:r>
              <a:rPr lang="en-US" sz="24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1970741" y="2672975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2" name="Picture 2" descr="C:\Users\Dan\Dropbox\Office\CS 188\Ketrina Art\CSPs\MR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9790" y="4391409"/>
            <a:ext cx="4829810" cy="23141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It may take some computation to determine this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run filtering again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 eaLnBrk="1" hangingPunct="1"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feasible/tractable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59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CSPs\LC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0482" y="4419600"/>
            <a:ext cx="4772918" cy="2286000"/>
          </a:xfrm>
          <a:prstGeom prst="rect">
            <a:avLst/>
          </a:prstGeom>
          <a:noFill/>
        </p:spPr>
      </p:pic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3886200" y="6338983"/>
            <a:ext cx="48343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backtracking + AC + ordering]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BD529-EA97-40A9-BB1E-1253E5872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/>
          <a:lstStyle/>
          <a:p>
            <a:r>
              <a:rPr lang="en-US" dirty="0"/>
              <a:t>Standard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State is a “black box”: arbitrary data structure</a:t>
            </a:r>
          </a:p>
          <a:p>
            <a:r>
              <a:rPr lang="en-US" dirty="0"/>
              <a:t>Goal test can be any function over states</a:t>
            </a:r>
          </a:p>
          <a:p>
            <a:r>
              <a:rPr lang="en-US" dirty="0"/>
              <a:t>Successor function can also be anything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78EAA39-503C-4C42-9D08-CD4ACDE2C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Constraint Satisfaction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9FBB6E-22B9-4EA9-95E7-055B4C9C5D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45027" y="2174874"/>
                <a:ext cx="4041775" cy="422592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 subset of search problems</a:t>
                </a:r>
              </a:p>
              <a:p>
                <a:r>
                  <a:rPr lang="en-US" dirty="0"/>
                  <a:t>State is defined by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with values from a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Set of Constraints</a:t>
                </a:r>
              </a:p>
              <a:p>
                <a:pPr lvl="1"/>
                <a:r>
                  <a:rPr lang="en-US" dirty="0"/>
                  <a:t>Constrain allowable values for variables</a:t>
                </a:r>
              </a:p>
              <a:p>
                <a:r>
                  <a:rPr lang="en-US" dirty="0"/>
                  <a:t>Goal test:</a:t>
                </a:r>
              </a:p>
              <a:p>
                <a:pPr lvl="1"/>
                <a:r>
                  <a:rPr lang="en-US" dirty="0"/>
                  <a:t>Is there an assignment of values to variables that satisfies the set of constraints? </a:t>
                </a:r>
              </a:p>
              <a:p>
                <a:r>
                  <a:rPr lang="en-US" dirty="0"/>
                  <a:t>Allows for general-purpose algorithms with more power than “standard” search algorithms</a:t>
                </a:r>
              </a:p>
              <a:p>
                <a:pPr lvl="1"/>
                <a:r>
                  <a:rPr lang="en-US" dirty="0"/>
                  <a:t>Take advantage of implicit and explicit constraints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9FBB6E-22B9-4EA9-95E7-055B4C9C5D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45027" y="2174874"/>
                <a:ext cx="4041775" cy="4225925"/>
              </a:xfrm>
              <a:blipFill>
                <a:blip r:embed="rId2"/>
                <a:stretch>
                  <a:fillRect l="-1357" t="-2165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986080"/>
            <a:ext cx="2829821" cy="2201923"/>
          </a:xfrm>
          <a:prstGeom prst="rect">
            <a:avLst/>
          </a:prstGeom>
          <a:noFill/>
        </p:spPr>
      </p:pic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25346" y="3285798"/>
            <a:ext cx="3025403" cy="14005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Problem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0"/>
                <a:ext cx="8280400" cy="47291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Extreme case: </a:t>
                </a:r>
                <a:r>
                  <a:rPr lang="en-US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dirty="0"/>
                  <a:t> </a:t>
                </a:r>
                <a:r>
                  <a:rPr lang="en-US" dirty="0" err="1"/>
                  <a:t>subproblems</a:t>
                </a:r>
                <a:endParaRPr lang="en-US" dirty="0"/>
              </a:p>
              <a:p>
                <a:pPr lvl="1"/>
                <a:r>
                  <a:rPr lang="en-US" dirty="0"/>
                  <a:t>Example: Tasmania and mainland do not interact</a:t>
                </a:r>
              </a:p>
              <a:p>
                <a:r>
                  <a:rPr lang="en-US" dirty="0"/>
                  <a:t>Independent subproblems are identifiable as </a:t>
                </a:r>
                <a:r>
                  <a:rPr lang="en-US" dirty="0">
                    <a:solidFill>
                      <a:srgbClr val="FF0000"/>
                    </a:solidFill>
                  </a:rPr>
                  <a:t>disconnected components </a:t>
                </a:r>
                <a:r>
                  <a:rPr lang="en-US" dirty="0"/>
                  <a:t>of constraint graph</a:t>
                </a:r>
              </a:p>
              <a:p>
                <a:r>
                  <a:rPr lang="en-US" dirty="0"/>
                  <a:t>Suppose a graph of n variables can be broken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dirty="0"/>
                  <a:t> subproblems of 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variables each:</a:t>
                </a:r>
              </a:p>
              <a:p>
                <a:pPr lvl="1"/>
                <a:r>
                  <a:rPr lang="en-US" dirty="0"/>
                  <a:t>Worst-case solution cost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linear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 = 80, d = 2, c =20, search 10 million nodes/sec</a:t>
                </a:r>
              </a:p>
              <a:p>
                <a:pPr lvl="1"/>
                <a:r>
                  <a:rPr lang="en-US" dirty="0"/>
                  <a:t>2^80 = 4 billion years</a:t>
                </a:r>
              </a:p>
              <a:p>
                <a:pPr lvl="1"/>
                <a:r>
                  <a:rPr lang="en-US" dirty="0"/>
                  <a:t>(4</a:t>
                </a:r>
                <a:r>
                  <a:rPr lang="en-US"/>
                  <a:t>)(2^20</a:t>
                </a:r>
                <a:r>
                  <a:rPr lang="en-US" dirty="0"/>
                  <a:t>) = 0.4 seconds</a:t>
                </a:r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0"/>
                <a:ext cx="8280400" cy="4729163"/>
              </a:xfrm>
              <a:blipFill>
                <a:blip r:embed="rId2"/>
                <a:stretch>
                  <a:fillRect l="-1546" t="-3351" r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10256" y="1381051"/>
            <a:ext cx="2971800" cy="260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Tree-Structured CSPs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3513034"/>
                <a:ext cx="11379200" cy="29454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Theorem: if the constraint graph has no loops, the CSP can be solved in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time</a:t>
                </a:r>
              </a:p>
              <a:p>
                <a:pPr lvl="1"/>
                <a:r>
                  <a:rPr lang="en-US" dirty="0"/>
                  <a:t>Compare to general CSPs, where worst-case time is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applies to probabilistic reasoning in Bayes Nets</a:t>
                </a:r>
              </a:p>
              <a:p>
                <a:pPr lvl="1"/>
                <a:r>
                  <a:rPr lang="en-US" dirty="0"/>
                  <a:t>an example of the relation between structural properties and the complexity of reasoning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3513034"/>
                <a:ext cx="11379200" cy="2945467"/>
              </a:xfrm>
              <a:blipFill>
                <a:blip r:embed="rId2"/>
                <a:stretch>
                  <a:fillRect l="-1233" t="-4348" b="-2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3429000" cy="1973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763000" y="382814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34200" y="352334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19800" y="3823679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562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  <p:bldP spid="33" grpId="0"/>
      <p:bldP spid="36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</a:t>
            </a:r>
          </a:p>
          <a:p>
            <a:pPr marL="914376" lvl="1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Each X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Y was made consistent at one point</a:t>
            </a:r>
          </a:p>
          <a:p>
            <a:pPr marL="914376" lvl="1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Y’s children were processed before Y</a:t>
            </a:r>
          </a:p>
          <a:p>
            <a:pPr marL="914376" lvl="1" indent="-4572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Y’s domain could not have been reduced thereafter</a:t>
            </a: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</a:t>
            </a:r>
            <a:r>
              <a:rPr lang="en-US" sz="2400" dirty="0">
                <a:solidFill>
                  <a:srgbClr val="FF0000"/>
                </a:solidFill>
              </a:rPr>
              <a:t>doesn’t</a:t>
            </a:r>
            <a:r>
              <a:rPr lang="en-US" sz="2400" dirty="0"/>
              <a:t> this algorithm work with cycles in the constraint graph?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259137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Nearly Tree-Structured CSPs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3657600"/>
                <a:ext cx="11379200" cy="28194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Conditioning</a:t>
                </a:r>
              </a:p>
              <a:p>
                <a:pPr lvl="1"/>
                <a:r>
                  <a:rPr lang="en-US" dirty="0"/>
                  <a:t>instantiate a variable, prune its neighbors' domains</a:t>
                </a:r>
              </a:p>
              <a:p>
                <a:r>
                  <a:rPr lang="en-US" dirty="0" err="1"/>
                  <a:t>Cutset</a:t>
                </a:r>
                <a:r>
                  <a:rPr lang="en-US" dirty="0"/>
                  <a:t> conditioning</a:t>
                </a:r>
              </a:p>
              <a:p>
                <a:pPr lvl="1"/>
                <a:r>
                  <a:rPr lang="en-US" dirty="0"/>
                  <a:t>instantiate (in all ways) a set of variables such that the remaining constraint graph is a tree</a:t>
                </a:r>
              </a:p>
              <a:p>
                <a:r>
                  <a:rPr lang="en-US" dirty="0" err="1"/>
                  <a:t>Cutset</a:t>
                </a:r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gives runtime…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 (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𝑑𝑐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2 )</m:t>
                    </m:r>
                  </m:oMath>
                </a14:m>
                <a:r>
                  <a:rPr lang="en-US" dirty="0"/>
                  <a:t>, very fast for small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80 variables, c=10: 4 billion years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0.029 seconds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3657600"/>
                <a:ext cx="11379200" cy="2819400"/>
              </a:xfrm>
              <a:blipFill>
                <a:blip r:embed="rId2"/>
                <a:stretch>
                  <a:fillRect l="-893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9" y="1411047"/>
            <a:ext cx="5334001" cy="211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r,SA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=b)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b,SA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>
                <a:solidFill>
                  <a:srgbClr val="3333FF"/>
                </a:solidFill>
              </a:rPr>
              <a:t>=r)</a:t>
            </a:r>
            <a:r>
              <a:rPr lang="en-US" sz="1600"/>
              <a:t>),  </a:t>
            </a:r>
            <a:r>
              <a:rPr lang="en-US" sz="1600" dirty="0"/>
              <a:t>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all variables assigned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tree, no fringe!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“New age” algorithm</a:t>
            </a: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While not solved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Example: 3-Color Maps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8"/>
            <a:ext cx="6019800" cy="499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31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can solve n-queens in almost constant time </a:t>
            </a:r>
            <a:br>
              <a:rPr lang="en-US" sz="2000" dirty="0"/>
            </a:br>
            <a:r>
              <a:rPr lang="en-US" sz="2000" dirty="0"/>
              <a:t>for arbitrary n (for example n = 10,000,000)</a:t>
            </a:r>
            <a:br>
              <a:rPr lang="en-US" sz="2000" dirty="0"/>
            </a:br>
            <a:r>
              <a:rPr lang="en-US" sz="2000" dirty="0"/>
              <a:t>with high probability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7080" y="3944749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9037" y="3683000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8715804" y="3505201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8839200" y="4953002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B009-9BB3-2BD2-A81F-70BBECE8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9FF03-E664-68A5-8B3E-E19C1FB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9791700" cy="2695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F8D75D-2C8F-7843-6066-F8A20F9F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3839892"/>
            <a:ext cx="5381625" cy="542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8C5CA8-64E6-1800-237A-51F73CA1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4191000"/>
            <a:ext cx="96297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02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928E-1620-8E34-B185-F4C90A09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 Problem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8051D-F748-66E1-64B4-69837CFA2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" y="1295400"/>
            <a:ext cx="11379200" cy="4729164"/>
          </a:xfrm>
        </p:spPr>
        <p:txBody>
          <a:bodyPr/>
          <a:lstStyle/>
          <a:p>
            <a:r>
              <a:rPr lang="en-US" dirty="0"/>
              <a:t>I.</a:t>
            </a:r>
          </a:p>
          <a:p>
            <a:endParaRPr lang="en-US" dirty="0"/>
          </a:p>
          <a:p>
            <a:r>
              <a:rPr lang="en-US" dirty="0"/>
              <a:t>II.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DA94B-A325-F95A-C28F-85A660E3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2419350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DA258-69C0-8584-25CD-4DCE07C3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622551"/>
            <a:ext cx="45529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371600"/>
                <a:ext cx="7315200" cy="4724400"/>
              </a:xfrm>
            </p:spPr>
            <p:txBody>
              <a:bodyPr>
                <a:normAutofit lnSpcReduction="10000"/>
              </a:bodyPr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Variables: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Domains: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Constraints: adjacent regions must have different colors</a:t>
                </a:r>
                <a:endParaRPr lang="en-US" sz="2000" dirty="0"/>
              </a:p>
              <a:p>
                <a:pPr lvl="1">
                  <a:lnSpc>
                    <a:spcPct val="80000"/>
                  </a:lnSpc>
                </a:pPr>
                <a:endParaRPr lang="en-US" sz="2400" dirty="0"/>
              </a:p>
              <a:p>
                <a:pPr lvl="1">
                  <a:lnSpc>
                    <a:spcPct val="80000"/>
                  </a:lnSpc>
                </a:pPr>
                <a:endParaRPr lang="en-US" sz="2000" dirty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400" dirty="0"/>
                  <a:t>Solutions are assignments that satisfy all constraints for example</a:t>
                </a: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:endParaRPr lang="en-US" sz="2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𝑊𝐴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𝑁𝑆𝑊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𝑏𝑙𝑢𝑒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  <a:p>
                <a:pPr eaLnBrk="1" hangingPunct="1">
                  <a:lnSpc>
                    <a:spcPct val="8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7315200" cy="4724400"/>
              </a:xfrm>
              <a:blipFill>
                <a:blip r:embed="rId6"/>
                <a:stretch>
                  <a:fillRect l="-7833" t="-2968" r="-583" b="-1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4" y="1228165"/>
            <a:ext cx="3021106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8" y="1417799"/>
            <a:ext cx="4281582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79" y="2057387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2234279" y="3248809"/>
            <a:ext cx="1201078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038600" y="3548094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 descr="C:\Users\Dan\Dropbox\Office\CS 188\Ketrina Art\CSPs\MapColoring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05018" y="4178300"/>
            <a:ext cx="3929782" cy="2070100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148422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3526720"/>
            <a:ext cx="3023521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 (enumeration)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5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5" y="2135562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0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8" y="4132556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 descr="C:\Users\Dan\Dropbox\Office\CS 188\Ketrina Art\CSPs\NQueen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13378" y="1219200"/>
            <a:ext cx="4378622" cy="2362200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0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0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0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0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0" y="3022133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0" y="220980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8" y="266700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8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7"/>
            <a:ext cx="1905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3"/>
            <a:ext cx="1371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Constraint Hypergraphs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40397</TotalTime>
  <Words>2639</Words>
  <Application>Microsoft Macintosh PowerPoint</Application>
  <PresentationFormat>Widescreen</PresentationFormat>
  <Paragraphs>527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Arial Narrow</vt:lpstr>
      <vt:lpstr>Calibri</vt:lpstr>
      <vt:lpstr>Cambria Math</vt:lpstr>
      <vt:lpstr>Times New Roman</vt:lpstr>
      <vt:lpstr>Wingdings</vt:lpstr>
      <vt:lpstr>dan-berkeley-nlp-v1</vt:lpstr>
      <vt:lpstr>CS 4470: Artificial Intelligence </vt:lpstr>
      <vt:lpstr>Constraint Satisfaction</vt:lpstr>
      <vt:lpstr>What is Search For?</vt:lpstr>
      <vt:lpstr>Constraint Satisfaction Problems</vt:lpstr>
      <vt:lpstr>CSP Example: 3-Color Maps</vt:lpstr>
      <vt:lpstr>Example: Map Coloring</vt:lpstr>
      <vt:lpstr>Example: N-Queens</vt:lpstr>
      <vt:lpstr>Example: N-Queens</vt:lpstr>
      <vt:lpstr>Constraint Hypergraphs</vt:lpstr>
      <vt:lpstr>3-Color Problem Graph</vt:lpstr>
      <vt:lpstr>Cryptarithmetic Example</vt:lpstr>
      <vt:lpstr>Example: Sudoku</vt:lpstr>
      <vt:lpstr>Varieties of CSPs and Constraints</vt:lpstr>
      <vt:lpstr>Varieties of CSPs</vt:lpstr>
      <vt:lpstr>Absolute Constraints vs Preferences</vt:lpstr>
      <vt:lpstr>Real-World CSPs</vt:lpstr>
      <vt:lpstr>Solving CSPs</vt:lpstr>
      <vt:lpstr>Standard Formulation of CSPs</vt:lpstr>
      <vt:lpstr>Constraint Propagation: Inference in CSPs</vt:lpstr>
      <vt:lpstr>Constraint Propagation: Inference in CSPs</vt:lpstr>
      <vt:lpstr>Constraint Propagation</vt:lpstr>
      <vt:lpstr>Consistency of A Single Arc</vt:lpstr>
      <vt:lpstr>Arc Consistency of an Entire CSP</vt:lpstr>
      <vt:lpstr>Enforcing Arc Consistency in a CSP</vt:lpstr>
      <vt:lpstr>Limitations of Arc Consistency</vt:lpstr>
      <vt:lpstr>K-Consistency</vt:lpstr>
      <vt:lpstr>K-Consistency</vt:lpstr>
      <vt:lpstr>Strong k-Consistency</vt:lpstr>
      <vt:lpstr>Backtracking Search</vt:lpstr>
      <vt:lpstr>Backtracking Search</vt:lpstr>
      <vt:lpstr>Backtracking Example</vt:lpstr>
      <vt:lpstr>Backtracking Search</vt:lpstr>
      <vt:lpstr>Improving Backtracking</vt:lpstr>
      <vt:lpstr>Filtering</vt:lpstr>
      <vt:lpstr>Filtering: Forward Checking</vt:lpstr>
      <vt:lpstr>Ordering</vt:lpstr>
      <vt:lpstr>Ordering: Minimum Remaining Values</vt:lpstr>
      <vt:lpstr>Ordering: Least Constraining Value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Tree Decomposition*</vt:lpstr>
      <vt:lpstr>Iterative Improvement</vt:lpstr>
      <vt:lpstr>Iterative Algorithms for CSPs</vt:lpstr>
      <vt:lpstr>Example: 4-Queens</vt:lpstr>
      <vt:lpstr>Performance of Min-Conflicts</vt:lpstr>
      <vt:lpstr>Summary: CSPs</vt:lpstr>
      <vt:lpstr>CSPs Problem</vt:lpstr>
      <vt:lpstr>CSPs Problem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George Rudolph</dc:creator>
  <cp:lastModifiedBy>Imtiaz Parvez</cp:lastModifiedBy>
  <cp:revision>2133</cp:revision>
  <cp:lastPrinted>2013-09-10T05:49:32Z</cp:lastPrinted>
  <dcterms:created xsi:type="dcterms:W3CDTF">2004-08-27T04:16:05Z</dcterms:created>
  <dcterms:modified xsi:type="dcterms:W3CDTF">2024-02-08T23:31:10Z</dcterms:modified>
</cp:coreProperties>
</file>